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2" r:id="rId10"/>
    <p:sldId id="266" r:id="rId11"/>
    <p:sldId id="267" r:id="rId12"/>
    <p:sldId id="269" r:id="rId13"/>
    <p:sldId id="270" r:id="rId14"/>
    <p:sldId id="268" r:id="rId15"/>
    <p:sldId id="271" r:id="rId16"/>
    <p:sldId id="25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2B4916-7F35-432D-BD80-D302F869A8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BC6724-E473-4A83-A13E-89167F212C8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96CB8-5601-477C-B4C5-8A646BF9AF10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F63ED5D-D8A2-45AF-A73B-F58F2E12B5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8C75959-D7FF-4277-95A0-492E75C49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58748-7DC7-433D-A9C5-3B8FB788A8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463CE-F342-4A5B-8C82-F8645B74FE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38E18-A20B-47D3-99E5-61BF00FE549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91D3-A32D-4CDC-AC2F-B099E61354D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D7E7-44D4-4B8A-AE94-96F4D4719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90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91D3-A32D-4CDC-AC2F-B099E61354D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D7E7-44D4-4B8A-AE94-96F4D4719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9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91D3-A32D-4CDC-AC2F-B099E61354D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D7E7-44D4-4B8A-AE94-96F4D4719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9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91D3-A32D-4CDC-AC2F-B099E61354D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D7E7-44D4-4B8A-AE94-96F4D4719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3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91D3-A32D-4CDC-AC2F-B099E61354D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D7E7-44D4-4B8A-AE94-96F4D4719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1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91D3-A32D-4CDC-AC2F-B099E61354D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D7E7-44D4-4B8A-AE94-96F4D4719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02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91D3-A32D-4CDC-AC2F-B099E61354D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D7E7-44D4-4B8A-AE94-96F4D4719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85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91D3-A32D-4CDC-AC2F-B099E61354D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D7E7-44D4-4B8A-AE94-96F4D4719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34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91D3-A32D-4CDC-AC2F-B099E61354D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D7E7-44D4-4B8A-AE94-96F4D4719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84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91D3-A32D-4CDC-AC2F-B099E61354D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C3DD7E7-44D4-4B8A-AE94-96F4D4719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8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91D3-A32D-4CDC-AC2F-B099E61354D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D7E7-44D4-4B8A-AE94-96F4D4719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1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05D91D3-A32D-4CDC-AC2F-B099E61354D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8C3DD7E7-44D4-4B8A-AE94-96F4D4719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90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6E0A-533B-4BCE-948F-89A76D160E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Atopic Dermatitis</a:t>
            </a:r>
            <a:br>
              <a:rPr lang="en-US" dirty="0"/>
            </a:br>
            <a:r>
              <a:rPr lang="en-US" dirty="0"/>
              <a:t>(Eczema)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9EB3E-7396-40F0-9CCD-B6E7207DF3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2/23/21</a:t>
            </a:r>
          </a:p>
          <a:p>
            <a:r>
              <a:rPr lang="en-US" dirty="0"/>
              <a:t>Tyler Jones</a:t>
            </a:r>
          </a:p>
        </p:txBody>
      </p:sp>
    </p:spTree>
    <p:extLst>
      <p:ext uri="{BB962C8B-B14F-4D97-AF65-F5344CB8AC3E}">
        <p14:creationId xmlns:p14="http://schemas.microsoft.com/office/powerpoint/2010/main" val="1311947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light&#10;&#10;Description automatically generated">
            <a:extLst>
              <a:ext uri="{FF2B5EF4-FFF2-40B4-BE49-F238E27FC236}">
                <a16:creationId xmlns:a16="http://schemas.microsoft.com/office/drawing/2014/main" id="{49C05DD9-51C0-441E-A02D-DD70151C0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53" y="357430"/>
            <a:ext cx="4114316" cy="4114316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8D80A3-503A-400A-9D7F-99EC3CE06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F60C6-1022-42AE-920C-0A23D95D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772508"/>
            <a:ext cx="10772775" cy="165819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UBX domain containing 8, isoform / ETEA</a:t>
            </a:r>
          </a:p>
        </p:txBody>
      </p:sp>
    </p:spTree>
    <p:extLst>
      <p:ext uri="{BB962C8B-B14F-4D97-AF65-F5344CB8AC3E}">
        <p14:creationId xmlns:p14="http://schemas.microsoft.com/office/powerpoint/2010/main" val="2350484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AFBAF-4BE6-41EB-B137-29DD5B5A3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793" y="1679093"/>
            <a:ext cx="3383280" cy="1920240"/>
          </a:xfrm>
        </p:spPr>
        <p:txBody>
          <a:bodyPr/>
          <a:lstStyle/>
          <a:p>
            <a:r>
              <a:rPr lang="en-US" dirty="0"/>
              <a:t>Conserved Domains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88C40A-AF16-4DDF-838C-D343E909D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9" y="264393"/>
            <a:ext cx="6582717" cy="2314296"/>
          </a:xfrm>
          <a:prstGeom prst="rect">
            <a:avLst/>
          </a:prstGeom>
        </p:spPr>
      </p:pic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147AF0B-620F-43AF-B8C0-5C6C9E961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83" y="2578689"/>
            <a:ext cx="4629116" cy="2041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843049-D82B-4F0A-92FD-399892121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1" y="4619977"/>
            <a:ext cx="6985434" cy="204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4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2BAC7-15D0-4DDB-A3C0-88B235AC9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UBX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A012D-2D8D-4CA5-813F-F7F9B1829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55738"/>
            <a:ext cx="3316987" cy="3244747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E706A4B-753F-4CBB-B860-3381199CB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41" y="318962"/>
            <a:ext cx="2962321" cy="2962321"/>
          </a:xfrm>
          <a:prstGeom prst="rect">
            <a:avLst/>
          </a:prstGeom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FBCE093-9834-4EBF-9737-A13956C1C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12" y="3462417"/>
            <a:ext cx="4855180" cy="332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17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E4CE-8D49-4F35-821F-75E0218E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UBA model</a:t>
            </a:r>
          </a:p>
        </p:txBody>
      </p:sp>
      <p:pic>
        <p:nvPicPr>
          <p:cNvPr id="5" name="Picture 4" descr="A picture containing text, light, vector graphics&#10;&#10;Description automatically generated">
            <a:extLst>
              <a:ext uri="{FF2B5EF4-FFF2-40B4-BE49-F238E27FC236}">
                <a16:creationId xmlns:a16="http://schemas.microsoft.com/office/drawing/2014/main" id="{508E6FD4-96D1-460E-98DF-0E1FD6EB0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3219341" cy="3885805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3236177-B7F0-47B0-8DE5-9222A7A39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933" y="165669"/>
            <a:ext cx="2958213" cy="303606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0FFBFB-4DE4-427B-964A-D8CA897ED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3429000"/>
            <a:ext cx="5371596" cy="335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95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694D-0935-46F2-B17A-BE3C2A1C9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4017" y="2371965"/>
            <a:ext cx="3383280" cy="1920240"/>
          </a:xfrm>
        </p:spPr>
        <p:txBody>
          <a:bodyPr/>
          <a:lstStyle/>
          <a:p>
            <a:r>
              <a:rPr lang="en-US" dirty="0"/>
              <a:t>Comparison to FAF1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E8AD0-895E-441C-8CCE-00C052D57176}"/>
              </a:ext>
            </a:extLst>
          </p:cNvPr>
          <p:cNvSpPr txBox="1"/>
          <p:nvPr/>
        </p:nvSpPr>
        <p:spPr>
          <a:xfrm>
            <a:off x="0" y="1075546"/>
            <a:ext cx="2024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FAF1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D50FD4-8FB9-4249-8750-BEF21073DD35}"/>
              </a:ext>
            </a:extLst>
          </p:cNvPr>
          <p:cNvSpPr txBox="1"/>
          <p:nvPr/>
        </p:nvSpPr>
        <p:spPr>
          <a:xfrm>
            <a:off x="-161379" y="4177897"/>
            <a:ext cx="2024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FAF2</a:t>
            </a:r>
          </a:p>
        </p:txBody>
      </p:sp>
      <p:pic>
        <p:nvPicPr>
          <p:cNvPr id="12" name="Picture 1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9A6689AB-1932-4F1C-B141-901760FD8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719" y="333388"/>
            <a:ext cx="3039281" cy="2555759"/>
          </a:xfrm>
          <a:prstGeom prst="rect">
            <a:avLst/>
          </a:prstGeom>
        </p:spPr>
      </p:pic>
      <p:pic>
        <p:nvPicPr>
          <p:cNvPr id="14" name="Picture 13" descr="A picture containing text, light, vector graphics&#10;&#10;Description automatically generated">
            <a:extLst>
              <a:ext uri="{FF2B5EF4-FFF2-40B4-BE49-F238E27FC236}">
                <a16:creationId xmlns:a16="http://schemas.microsoft.com/office/drawing/2014/main" id="{1F4B0F2E-7B77-4387-A132-DCD80FEE9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65" y="3825551"/>
            <a:ext cx="1973376" cy="23819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7B5724-2B4E-458D-AC4E-EB096D891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856" y="4142751"/>
            <a:ext cx="2066511" cy="20215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9D3A80-286A-4B8A-9055-C8D0B2A25DED}"/>
              </a:ext>
            </a:extLst>
          </p:cNvPr>
          <p:cNvSpPr txBox="1"/>
          <p:nvPr/>
        </p:nvSpPr>
        <p:spPr>
          <a:xfrm>
            <a:off x="5507912" y="356725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UBX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F85536-043F-4B6D-91B3-09BF00FDA89C}"/>
              </a:ext>
            </a:extLst>
          </p:cNvPr>
          <p:cNvSpPr txBox="1"/>
          <p:nvPr/>
        </p:nvSpPr>
        <p:spPr>
          <a:xfrm>
            <a:off x="2964274" y="356725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UBA</a:t>
            </a:r>
          </a:p>
        </p:txBody>
      </p:sp>
    </p:spTree>
    <p:extLst>
      <p:ext uri="{BB962C8B-B14F-4D97-AF65-F5344CB8AC3E}">
        <p14:creationId xmlns:p14="http://schemas.microsoft.com/office/powerpoint/2010/main" val="3346357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8D80A3-503A-400A-9D7F-99EC3CE06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E2FF9-6CE9-414C-9D48-878999B7F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772508"/>
            <a:ext cx="10772775" cy="165819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Possible Future Exploration</a:t>
            </a:r>
          </a:p>
        </p:txBody>
      </p:sp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0C6F3B1C-6FB1-42B9-88FC-39FEE211F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37" y="1085980"/>
            <a:ext cx="2466975" cy="1847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536F48-0DE5-4C66-B78D-6B8B7081F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892" y="429368"/>
            <a:ext cx="3258983" cy="3161074"/>
          </a:xfrm>
          <a:prstGeom prst="rect">
            <a:avLst/>
          </a:prstGeom>
        </p:spPr>
      </p:pic>
      <p:pic>
        <p:nvPicPr>
          <p:cNvPr id="9" name="Picture 8" descr="A picture containing text, light, vector graphics&#10;&#10;Description automatically generated">
            <a:extLst>
              <a:ext uri="{FF2B5EF4-FFF2-40B4-BE49-F238E27FC236}">
                <a16:creationId xmlns:a16="http://schemas.microsoft.com/office/drawing/2014/main" id="{F9DC2B1E-9B35-4D7B-AD2F-CCC5F3E02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379" y="1992180"/>
            <a:ext cx="1973376" cy="2381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A05053-4E9D-40F6-8C1E-7B4B9AF86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106" y="180068"/>
            <a:ext cx="2066511" cy="202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08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DB8D2F-83E3-44BB-BE6A-459E4BD489EF}"/>
              </a:ext>
            </a:extLst>
          </p:cNvPr>
          <p:cNvSpPr txBox="1"/>
          <p:nvPr/>
        </p:nvSpPr>
        <p:spPr>
          <a:xfrm>
            <a:off x="970384" y="1213439"/>
            <a:ext cx="988111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Imai, Y., Nakada, A., </a:t>
            </a:r>
            <a:r>
              <a:rPr lang="en-US" dirty="0" err="1"/>
              <a:t>Hashida</a:t>
            </a:r>
            <a:r>
              <a:rPr lang="en-US" dirty="0"/>
              <a:t>, R., Sugita, Y., Tanaka, T., </a:t>
            </a:r>
            <a:r>
              <a:rPr lang="en-US" dirty="0" err="1"/>
              <a:t>Tsujimoto</a:t>
            </a:r>
            <a:r>
              <a:rPr lang="en-US" dirty="0"/>
              <a:t>, G., Matsumoto, K., </a:t>
            </a:r>
            <a:r>
              <a:rPr lang="en-US" dirty="0" err="1"/>
              <a:t>Akasawa</a:t>
            </a:r>
            <a:r>
              <a:rPr lang="en-US" dirty="0"/>
              <a:t>, A., Saito, H., &amp; </a:t>
            </a:r>
            <a:r>
              <a:rPr lang="en-US" dirty="0" err="1"/>
              <a:t>Oshida</a:t>
            </a:r>
            <a:r>
              <a:rPr lang="en-US" dirty="0"/>
              <a:t>, T. (2002). Cloning and characterization of the highly expressed ETEA gene from blood cells of atopic dermatitis patients. </a:t>
            </a:r>
            <a:r>
              <a:rPr lang="en-US" i="1" dirty="0"/>
              <a:t>Biochemical and biophysical research communications</a:t>
            </a:r>
            <a:r>
              <a:rPr lang="en-US" dirty="0"/>
              <a:t>, </a:t>
            </a:r>
            <a:r>
              <a:rPr lang="en-US" i="1" dirty="0"/>
              <a:t>297</a:t>
            </a:r>
            <a:r>
              <a:rPr lang="en-US" dirty="0"/>
              <a:t>(5), 1282–1290. </a:t>
            </a:r>
          </a:p>
          <a:p>
            <a:endParaRPr lang="en-US" dirty="0"/>
          </a:p>
          <a:p>
            <a:r>
              <a:rPr lang="en-US" dirty="0" err="1"/>
              <a:t>Jenerowicz</a:t>
            </a:r>
            <a:r>
              <a:rPr lang="en-US" dirty="0"/>
              <a:t>, D., </a:t>
            </a:r>
            <a:r>
              <a:rPr lang="en-US" dirty="0" err="1"/>
              <a:t>Czarnecka-Operacz</a:t>
            </a:r>
            <a:r>
              <a:rPr lang="en-US" dirty="0"/>
              <a:t>, M., &amp; </a:t>
            </a:r>
            <a:r>
              <a:rPr lang="en-US" dirty="0" err="1"/>
              <a:t>Silny</a:t>
            </a:r>
            <a:r>
              <a:rPr lang="en-US" dirty="0"/>
              <a:t>, W. (2007). Peripheral blood eosinophilia in atopic dermatitis. </a:t>
            </a:r>
            <a:r>
              <a:rPr lang="en-US" i="1" dirty="0"/>
              <a:t>Acta </a:t>
            </a:r>
            <a:r>
              <a:rPr lang="en-US" i="1" dirty="0" err="1"/>
              <a:t>dermatovenerologica</a:t>
            </a:r>
            <a:r>
              <a:rPr lang="en-US" i="1" dirty="0"/>
              <a:t> </a:t>
            </a:r>
            <a:r>
              <a:rPr lang="en-US" i="1" dirty="0" err="1"/>
              <a:t>Alpina</a:t>
            </a:r>
            <a:r>
              <a:rPr lang="en-US" i="1" dirty="0"/>
              <a:t>, </a:t>
            </a:r>
            <a:r>
              <a:rPr lang="en-US" i="1" dirty="0" err="1"/>
              <a:t>Pannonica</a:t>
            </a:r>
            <a:r>
              <a:rPr lang="en-US" i="1" dirty="0"/>
              <a:t>, et </a:t>
            </a:r>
            <a:r>
              <a:rPr lang="en-US" i="1" dirty="0" err="1"/>
              <a:t>Adriatica</a:t>
            </a:r>
            <a:r>
              <a:rPr lang="en-US" dirty="0"/>
              <a:t>, </a:t>
            </a:r>
            <a:r>
              <a:rPr lang="en-US" i="1" dirty="0"/>
              <a:t>16</a:t>
            </a:r>
            <a:r>
              <a:rPr lang="en-US" dirty="0"/>
              <a:t>(2), 47–52.</a:t>
            </a:r>
          </a:p>
          <a:p>
            <a:endParaRPr lang="en-US" dirty="0"/>
          </a:p>
          <a:p>
            <a:r>
              <a:rPr lang="en-US" dirty="0"/>
              <a:t>Menges, C. W., </a:t>
            </a:r>
            <a:r>
              <a:rPr lang="en-US" dirty="0" err="1"/>
              <a:t>Altomare</a:t>
            </a:r>
            <a:r>
              <a:rPr lang="en-US" dirty="0"/>
              <a:t>, D. A., &amp; Testa, J. R. (2009). FAS-associated factor 1 (FAF1): diverse functions and implications for oncogenesis. </a:t>
            </a:r>
            <a:r>
              <a:rPr lang="en-US" i="1" dirty="0"/>
              <a:t>Cell cycle (Georgetown, Tex.)</a:t>
            </a:r>
            <a:r>
              <a:rPr lang="en-US" dirty="0"/>
              <a:t>, </a:t>
            </a:r>
            <a:r>
              <a:rPr lang="en-US" i="1" dirty="0"/>
              <a:t>8</a:t>
            </a:r>
            <a:r>
              <a:rPr lang="en-US" dirty="0"/>
              <a:t>(16), 2528–2534. https://doi.org/10.4161/cc.8.16.9280</a:t>
            </a:r>
          </a:p>
          <a:p>
            <a:endParaRPr lang="en-US" dirty="0"/>
          </a:p>
          <a:p>
            <a:r>
              <a:rPr lang="en-US" dirty="0"/>
              <a:t>Phan, V. T., Ding, V. W., Li, F., Chalkley, R. J., Burlingame, A., &amp; McCormick, F. (2010). The </a:t>
            </a:r>
            <a:r>
              <a:rPr lang="en-US" dirty="0" err="1"/>
              <a:t>RasGAP</a:t>
            </a:r>
            <a:r>
              <a:rPr lang="en-US" dirty="0"/>
              <a:t> proteins Ira2 and neurofibromin are negatively regulated by Gpb1 in yeast and ETEA in humans. </a:t>
            </a:r>
            <a:r>
              <a:rPr lang="en-US" i="1" dirty="0"/>
              <a:t>Molecular and cellular biology</a:t>
            </a:r>
            <a:r>
              <a:rPr lang="en-US" dirty="0"/>
              <a:t>, </a:t>
            </a:r>
            <a:r>
              <a:rPr lang="en-US" i="1" dirty="0"/>
              <a:t>30</a:t>
            </a:r>
            <a:r>
              <a:rPr lang="en-US" dirty="0"/>
              <a:t>(9), 2264–2279.</a:t>
            </a:r>
          </a:p>
          <a:p>
            <a:endParaRPr lang="en-US" dirty="0"/>
          </a:p>
          <a:p>
            <a:r>
              <a:rPr lang="en-US" dirty="0" err="1"/>
              <a:t>Su</a:t>
            </a:r>
            <a:r>
              <a:rPr lang="en-US" dirty="0"/>
              <a:t>, V., &amp; Lau, A. F. (2009). Ubiquitin-like and ubiquitin-associated domain proteins: significance in proteasomal degradation. </a:t>
            </a:r>
            <a:r>
              <a:rPr lang="en-US" i="1" dirty="0"/>
              <a:t>Cellular and molecular life sciences : CMLS</a:t>
            </a:r>
            <a:r>
              <a:rPr lang="en-US" dirty="0"/>
              <a:t>, </a:t>
            </a:r>
            <a:r>
              <a:rPr lang="en-US" i="1" dirty="0"/>
              <a:t>66</a:t>
            </a:r>
            <a:r>
              <a:rPr lang="en-US" dirty="0"/>
              <a:t>(17), 2819–2833. https://doi.org/10.1007/s00018-009-0048-9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B2EAE-A90E-45A7-AA02-56A14ABA456C}"/>
              </a:ext>
            </a:extLst>
          </p:cNvPr>
          <p:cNvSpPr txBox="1"/>
          <p:nvPr/>
        </p:nvSpPr>
        <p:spPr>
          <a:xfrm>
            <a:off x="970384" y="289249"/>
            <a:ext cx="9526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89311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3365C4-5B9B-4897-9A89-3E81B0B0F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291" y="848408"/>
            <a:ext cx="5851417" cy="329629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8D80A3-503A-400A-9D7F-99EC3CE06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DA984-9F34-4598-928C-674A55D00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9" y="4885901"/>
            <a:ext cx="12054979" cy="1658198"/>
          </a:xfrm>
        </p:spPr>
        <p:txBody>
          <a:bodyPr>
            <a:no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Introduction to Atopic Dermatitis</a:t>
            </a:r>
          </a:p>
        </p:txBody>
      </p:sp>
    </p:spTree>
    <p:extLst>
      <p:ext uri="{BB962C8B-B14F-4D97-AF65-F5344CB8AC3E}">
        <p14:creationId xmlns:p14="http://schemas.microsoft.com/office/powerpoint/2010/main" val="3179979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71BF0-555B-48BB-A6E3-C3223EE85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607" y="542282"/>
            <a:ext cx="4551393" cy="1920240"/>
          </a:xfrm>
        </p:spPr>
        <p:txBody>
          <a:bodyPr/>
          <a:lstStyle/>
          <a:p>
            <a:r>
              <a:rPr lang="en-US" sz="4800" dirty="0"/>
              <a:t>Relation to Autoimmune diseases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EED4D09-E21F-4177-A5AA-B15DC713A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785812"/>
            <a:ext cx="5619750" cy="45243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77625-7C96-47C4-A200-A9C359BB8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40607" y="2549136"/>
            <a:ext cx="4624873" cy="2676007"/>
          </a:xfrm>
        </p:spPr>
        <p:txBody>
          <a:bodyPr>
            <a:normAutofit/>
          </a:bodyPr>
          <a:lstStyle/>
          <a:p>
            <a:r>
              <a:rPr lang="en-US" sz="2800" dirty="0"/>
              <a:t>Eosinophil counts:</a:t>
            </a:r>
          </a:p>
          <a:p>
            <a:r>
              <a:rPr lang="en-US" sz="2800" dirty="0"/>
              <a:t>Normal ~ 113.3 eosinophils/</a:t>
            </a:r>
            <a:r>
              <a:rPr lang="el-GR" sz="2800" dirty="0"/>
              <a:t>μ</a:t>
            </a:r>
            <a:r>
              <a:rPr lang="en-US" sz="2800" dirty="0"/>
              <a:t>L</a:t>
            </a:r>
          </a:p>
          <a:p>
            <a:r>
              <a:rPr lang="en-US" sz="2800" dirty="0"/>
              <a:t>AD  ~ 290.0 eosinophils / </a:t>
            </a:r>
            <a:r>
              <a:rPr lang="el-GR" sz="2800" dirty="0"/>
              <a:t>μ</a:t>
            </a:r>
            <a:r>
              <a:rPr lang="en-US" sz="2800" dirty="0"/>
              <a:t>L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7688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6BCA-D31B-40D0-89CE-B72FEB01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602" y="1120780"/>
            <a:ext cx="3383280" cy="1109236"/>
          </a:xfrm>
        </p:spPr>
        <p:txBody>
          <a:bodyPr/>
          <a:lstStyle/>
          <a:p>
            <a:r>
              <a:rPr lang="en-US" dirty="0"/>
              <a:t>Eosinophils</a:t>
            </a:r>
          </a:p>
        </p:txBody>
      </p:sp>
      <p:pic>
        <p:nvPicPr>
          <p:cNvPr id="6" name="Content Placeholder 5" descr="A picture containing fabric&#10;&#10;Description automatically generated">
            <a:extLst>
              <a:ext uri="{FF2B5EF4-FFF2-40B4-BE49-F238E27FC236}">
                <a16:creationId xmlns:a16="http://schemas.microsoft.com/office/drawing/2014/main" id="{BF3E964F-7F95-4BCD-A843-E32B08574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33" y="762000"/>
            <a:ext cx="5825334" cy="4572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9ACF5-C1CF-466A-9339-6E299C616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68362" y="2230016"/>
            <a:ext cx="3398520" cy="35207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White Blood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Associated with allergic reaction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lead to inflammation and tissue damage</a:t>
            </a:r>
          </a:p>
        </p:txBody>
      </p:sp>
    </p:spTree>
    <p:extLst>
      <p:ext uri="{BB962C8B-B14F-4D97-AF65-F5344CB8AC3E}">
        <p14:creationId xmlns:p14="http://schemas.microsoft.com/office/powerpoint/2010/main" val="325662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0488F9-0C87-4987-86A9-6C494D1A3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078" y="803275"/>
            <a:ext cx="5010119" cy="33528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8D80A3-503A-400A-9D7F-99EC3CE06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F0A50-C542-45BB-89DC-3279A9FC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772508"/>
            <a:ext cx="10772775" cy="1658198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/>
              <a:t>Fas</a:t>
            </a:r>
            <a:r>
              <a:rPr lang="en-US" b="1" dirty="0"/>
              <a:t> associated factor family member 2</a:t>
            </a:r>
            <a:br>
              <a:rPr lang="en-US" b="1" dirty="0"/>
            </a:br>
            <a:r>
              <a:rPr lang="en-US" b="1" dirty="0"/>
              <a:t>FAF2</a:t>
            </a:r>
          </a:p>
        </p:txBody>
      </p:sp>
    </p:spTree>
    <p:extLst>
      <p:ext uri="{BB962C8B-B14F-4D97-AF65-F5344CB8AC3E}">
        <p14:creationId xmlns:p14="http://schemas.microsoft.com/office/powerpoint/2010/main" val="315175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34A9-D5F6-487D-B359-9B6AC5E35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1404" y="1770076"/>
            <a:ext cx="3383280" cy="692445"/>
          </a:xfrm>
        </p:spPr>
        <p:txBody>
          <a:bodyPr/>
          <a:lstStyle/>
          <a:p>
            <a:r>
              <a:rPr lang="en-US" sz="5400" dirty="0"/>
              <a:t>FAF2</a:t>
            </a:r>
          </a:p>
        </p:txBody>
      </p:sp>
      <p:pic>
        <p:nvPicPr>
          <p:cNvPr id="6" name="Content Placeholder 5" descr="Calendar&#10;&#10;Description automatically generated">
            <a:extLst>
              <a:ext uri="{FF2B5EF4-FFF2-40B4-BE49-F238E27FC236}">
                <a16:creationId xmlns:a16="http://schemas.microsoft.com/office/drawing/2014/main" id="{B565FA37-6285-4F2A-80C0-041B6F020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06" y="1177205"/>
            <a:ext cx="3314603" cy="4214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B5132-D923-4898-BEF4-3FA71E042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Highly Expressed in those with atopic dermatitis</a:t>
            </a:r>
          </a:p>
          <a:p>
            <a:endParaRPr lang="en-US" sz="2800" dirty="0"/>
          </a:p>
          <a:p>
            <a:r>
              <a:rPr lang="en-US" dirty="0"/>
              <a:t>(176448328, 176510074)</a:t>
            </a:r>
            <a:endParaRPr lang="en-US" sz="28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52D3E5-3517-4941-BC8D-6DFF1FD93AA8}"/>
              </a:ext>
            </a:extLst>
          </p:cNvPr>
          <p:cNvSpPr/>
          <p:nvPr/>
        </p:nvSpPr>
        <p:spPr>
          <a:xfrm>
            <a:off x="4730707" y="1312977"/>
            <a:ext cx="712402" cy="114954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81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3E62-1D51-4F9B-81B4-282C029A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Multiple Sequence Alignment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B5FF5DF0-43F7-4A92-8C20-ECB3E91D1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8" y="1402225"/>
            <a:ext cx="5630061" cy="12574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8C14E-C382-4153-AD53-D87CFE3FD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Mammals found with sequences similar to this gene</a:t>
            </a:r>
          </a:p>
        </p:txBody>
      </p:sp>
      <p:pic>
        <p:nvPicPr>
          <p:cNvPr id="8" name="Picture 7" descr="Text, chat or text message&#10;&#10;Description automatically generated">
            <a:extLst>
              <a:ext uri="{FF2B5EF4-FFF2-40B4-BE49-F238E27FC236}">
                <a16:creationId xmlns:a16="http://schemas.microsoft.com/office/drawing/2014/main" id="{4960D0FC-E422-49FA-BB92-DBA203954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39" y="3665375"/>
            <a:ext cx="3234223" cy="1973425"/>
          </a:xfrm>
          <a:prstGeom prst="rect">
            <a:avLst/>
          </a:prstGeom>
        </p:spPr>
      </p:pic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73428679-EC0F-4A2D-843D-757C903E2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33" y="3304468"/>
            <a:ext cx="2353944" cy="258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12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FA5E-A4CE-4612-ABAE-1FCDAFC9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Conserved Domains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BE86A-CEBB-45DD-8256-9D9DEF32D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/>
          <a:p>
            <a:r>
              <a:rPr lang="en-US" sz="3200" dirty="0"/>
              <a:t>UBA and UBX Domains</a:t>
            </a:r>
          </a:p>
          <a:p>
            <a:r>
              <a:rPr lang="en-US" sz="3200" dirty="0"/>
              <a:t>Down Regulation Neurofibromin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E0EF0-D47E-44E9-91E9-FD8214AB4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45" y="275829"/>
            <a:ext cx="5229955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4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BA17-5B23-4FA8-B196-A764B63C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FAF1 and FAF2</a:t>
            </a:r>
          </a:p>
        </p:txBody>
      </p:sp>
      <p:pic>
        <p:nvPicPr>
          <p:cNvPr id="6" name="Content Placeholder 5" descr="A picture containing light&#10;&#10;Description automatically generated">
            <a:extLst>
              <a:ext uri="{FF2B5EF4-FFF2-40B4-BE49-F238E27FC236}">
                <a16:creationId xmlns:a16="http://schemas.microsoft.com/office/drawing/2014/main" id="{6DF6EBFD-F203-4E0B-B5AA-9A69C2026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87" y="1313400"/>
            <a:ext cx="4187113" cy="326594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8651F-9A3E-44C5-AFC9-074791095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FAF1 related to FAS receptor</a:t>
            </a:r>
          </a:p>
          <a:p>
            <a:r>
              <a:rPr lang="en-US" sz="2800" dirty="0"/>
              <a:t>FAF2 Not fully understood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9497017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43B33"/>
      </a:dk2>
      <a:lt2>
        <a:srgbClr val="BFD4C6"/>
      </a:lt2>
      <a:accent1>
        <a:srgbClr val="549E39"/>
      </a:accent1>
      <a:accent2>
        <a:srgbClr val="C7D157"/>
      </a:accent2>
      <a:accent3>
        <a:srgbClr val="F08F1C"/>
      </a:accent3>
      <a:accent4>
        <a:srgbClr val="D05745"/>
      </a:accent4>
      <a:accent5>
        <a:srgbClr val="558569"/>
      </a:accent5>
      <a:accent6>
        <a:srgbClr val="5E99A4"/>
      </a:accent6>
      <a:hlink>
        <a:srgbClr val="00AAD8"/>
      </a:hlink>
      <a:folHlink>
        <a:srgbClr val="6B6B6F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5118000A-40C1-40FE-8820-3652223334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496</TotalTime>
  <Words>183</Words>
  <Application>Microsoft Office PowerPoint</Application>
  <PresentationFormat>Widescreen</PresentationFormat>
  <Paragraphs>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Metropolitan</vt:lpstr>
      <vt:lpstr>Atopic Dermatitis (Eczema)</vt:lpstr>
      <vt:lpstr>Introduction to Atopic Dermatitis</vt:lpstr>
      <vt:lpstr>Relation to Autoimmune diseases</vt:lpstr>
      <vt:lpstr>Eosinophils</vt:lpstr>
      <vt:lpstr>Fas associated factor family member 2 FAF2</vt:lpstr>
      <vt:lpstr>FAF2</vt:lpstr>
      <vt:lpstr>Multiple Sequence Alignment</vt:lpstr>
      <vt:lpstr>Conserved Domains</vt:lpstr>
      <vt:lpstr>FAF1 and FAF2</vt:lpstr>
      <vt:lpstr>UBX domain containing 8, isoform / ETEA</vt:lpstr>
      <vt:lpstr>Conserved Domains</vt:lpstr>
      <vt:lpstr>UBX model</vt:lpstr>
      <vt:lpstr>UBA model</vt:lpstr>
      <vt:lpstr>Comparison to FAF1</vt:lpstr>
      <vt:lpstr>Possible Future Exploration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Atopic Dermatitis (Eczema)</dc:title>
  <dc:creator>Tyler Jones</dc:creator>
  <cp:lastModifiedBy>Tyler Jones</cp:lastModifiedBy>
  <cp:revision>28</cp:revision>
  <dcterms:created xsi:type="dcterms:W3CDTF">2021-02-23T00:24:22Z</dcterms:created>
  <dcterms:modified xsi:type="dcterms:W3CDTF">2021-02-23T14:40:55Z</dcterms:modified>
</cp:coreProperties>
</file>